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0233600" cy="32918400"/>
  <p:notesSz cx="7010400" cy="9296400"/>
  <p:defaultTextStyle>
    <a:defPPr>
      <a:defRPr lang="en-US"/>
    </a:defPPr>
    <a:lvl1pPr algn="l" defTabSz="2255365" rtl="0" fontAlgn="base">
      <a:spcBef>
        <a:spcPct val="0"/>
      </a:spcBef>
      <a:spcAft>
        <a:spcPct val="0"/>
      </a:spcAft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2255365" indent="-1798261" algn="l" defTabSz="2255365" rtl="0" fontAlgn="base">
      <a:spcBef>
        <a:spcPct val="0"/>
      </a:spcBef>
      <a:spcAft>
        <a:spcPct val="0"/>
      </a:spcAft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4512317" indent="-3598109" algn="l" defTabSz="2255365" rtl="0" fontAlgn="base">
      <a:spcBef>
        <a:spcPct val="0"/>
      </a:spcBef>
      <a:spcAft>
        <a:spcPct val="0"/>
      </a:spcAft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6769270" indent="-5397958" algn="l" defTabSz="2255365" rtl="0" fontAlgn="base">
      <a:spcBef>
        <a:spcPct val="0"/>
      </a:spcBef>
      <a:spcAft>
        <a:spcPct val="0"/>
      </a:spcAft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9026223" indent="-7197806" algn="l" defTabSz="2255365" rtl="0" fontAlgn="base">
      <a:spcBef>
        <a:spcPct val="0"/>
      </a:spcBef>
      <a:spcAft>
        <a:spcPct val="0"/>
      </a:spcAft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5522" algn="l" defTabSz="914208" rtl="0" eaLnBrk="1" latinLnBrk="0" hangingPunct="1"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2626" algn="l" defTabSz="914208" rtl="0" eaLnBrk="1" latinLnBrk="0" hangingPunct="1"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99730" algn="l" defTabSz="914208" rtl="0" eaLnBrk="1" latinLnBrk="0" hangingPunct="1"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6835" algn="l" defTabSz="914208" rtl="0" eaLnBrk="1" latinLnBrk="0" hangingPunct="1">
      <a:defRPr sz="8899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97" userDrawn="1">
          <p15:clr>
            <a:srgbClr val="A4A3A4"/>
          </p15:clr>
        </p15:guide>
        <p15:guide id="2" pos="12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721"/>
    <a:srgbClr val="1F497D"/>
    <a:srgbClr val="E9EDF4"/>
    <a:srgbClr val="D0D8E8"/>
    <a:srgbClr val="F15928"/>
    <a:srgbClr val="FCDEB5"/>
    <a:srgbClr val="FDF1C2"/>
    <a:srgbClr val="293675"/>
    <a:srgbClr val="2F4991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7232" autoAdjust="0"/>
    <p:restoredTop sz="93784" autoAdjust="0"/>
  </p:normalViewPr>
  <p:slideViewPr>
    <p:cSldViewPr snapToGrid="0" snapToObjects="1">
      <p:cViewPr varScale="1">
        <p:scale>
          <a:sx n="14" d="100"/>
          <a:sy n="14" d="100"/>
        </p:scale>
        <p:origin x="1688" y="44"/>
      </p:cViewPr>
      <p:guideLst>
        <p:guide orient="horz" pos="10397"/>
        <p:guide pos="12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4351AE2-E817-471E-AA13-686FBA566BDA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46576FD-DAA0-492E-9DEA-95779BB7D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7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CE7EE7-1BB5-4CA0-9D6E-E88B1867CE98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4775" y="696913"/>
            <a:ext cx="42608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3E6946A-476D-4374-BF74-D29C2F796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0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04" rtl="0" fontAlgn="base">
      <a:spcBef>
        <a:spcPct val="30000"/>
      </a:spcBef>
      <a:spcAft>
        <a:spcPct val="0"/>
      </a:spcAft>
      <a:defRPr sz="1199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104" algn="l" defTabSz="457104" rtl="0" fontAlgn="base">
      <a:spcBef>
        <a:spcPct val="30000"/>
      </a:spcBef>
      <a:spcAft>
        <a:spcPct val="0"/>
      </a:spcAft>
      <a:defRPr sz="1199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208" algn="l" defTabSz="457104" rtl="0" fontAlgn="base">
      <a:spcBef>
        <a:spcPct val="30000"/>
      </a:spcBef>
      <a:spcAft>
        <a:spcPct val="0"/>
      </a:spcAft>
      <a:defRPr sz="1199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312" algn="l" defTabSz="457104" rtl="0" fontAlgn="base">
      <a:spcBef>
        <a:spcPct val="30000"/>
      </a:spcBef>
      <a:spcAft>
        <a:spcPct val="0"/>
      </a:spcAft>
      <a:defRPr sz="1199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418" algn="l" defTabSz="457104" rtl="0" fontAlgn="base">
      <a:spcBef>
        <a:spcPct val="30000"/>
      </a:spcBef>
      <a:spcAft>
        <a:spcPct val="0"/>
      </a:spcAft>
      <a:defRPr sz="1199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5522" algn="l" defTabSz="91420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626" algn="l" defTabSz="91420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835" algn="l" defTabSz="914208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696913"/>
            <a:ext cx="4260850" cy="34861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7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7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3"/>
            <a:ext cx="3621024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7680965"/>
            <a:ext cx="3621024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8513E6A-5C95-4D9F-BCFE-5F1297446245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E0130A1-7165-4212-8B06-10801AAA6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7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518741" y="5692143"/>
            <a:ext cx="48881030" cy="1213408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61677" y="5692143"/>
            <a:ext cx="145986500" cy="121340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70E7F91-561F-43FC-BA37-0F28C6DC4CEC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1D54CEA-C4A3-4005-BDAE-CAEF9EC83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7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3"/>
            <a:ext cx="3621024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7680965"/>
            <a:ext cx="3621024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67C96F7-95D6-4281-8530-1905C4419544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F547291-44B0-4AE2-8C79-D97B10053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7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  <a:prstGeom prst="rect">
            <a:avLst/>
          </a:prstGeom>
        </p:spPr>
        <p:txBody>
          <a:bodyPr anchor="t"/>
          <a:lstStyle>
            <a:lvl1pPr algn="l">
              <a:defRPr sz="154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5"/>
            <a:ext cx="3419856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778">
                <a:solidFill>
                  <a:schemeClr val="tx1">
                    <a:tint val="75000"/>
                  </a:schemeClr>
                </a:solidFill>
              </a:defRPr>
            </a:lvl1pPr>
            <a:lvl2pPr marL="1773445" indent="0">
              <a:buNone/>
              <a:defRPr sz="6993">
                <a:solidFill>
                  <a:schemeClr val="tx1">
                    <a:tint val="75000"/>
                  </a:schemeClr>
                </a:solidFill>
              </a:defRPr>
            </a:lvl2pPr>
            <a:lvl3pPr marL="3546889" indent="0">
              <a:buNone/>
              <a:defRPr sz="6207">
                <a:solidFill>
                  <a:schemeClr val="tx1">
                    <a:tint val="75000"/>
                  </a:schemeClr>
                </a:solidFill>
              </a:defRPr>
            </a:lvl3pPr>
            <a:lvl4pPr marL="5320335" indent="0">
              <a:buNone/>
              <a:defRPr sz="5421">
                <a:solidFill>
                  <a:schemeClr val="tx1">
                    <a:tint val="75000"/>
                  </a:schemeClr>
                </a:solidFill>
              </a:defRPr>
            </a:lvl4pPr>
            <a:lvl5pPr marL="7093779" indent="0">
              <a:buNone/>
              <a:defRPr sz="5421">
                <a:solidFill>
                  <a:schemeClr val="tx1">
                    <a:tint val="75000"/>
                  </a:schemeClr>
                </a:solidFill>
              </a:defRPr>
            </a:lvl5pPr>
            <a:lvl6pPr marL="8867225" indent="0">
              <a:buNone/>
              <a:defRPr sz="5421">
                <a:solidFill>
                  <a:schemeClr val="tx1">
                    <a:tint val="75000"/>
                  </a:schemeClr>
                </a:solidFill>
              </a:defRPr>
            </a:lvl6pPr>
            <a:lvl7pPr marL="10640670" indent="0">
              <a:buNone/>
              <a:defRPr sz="5421">
                <a:solidFill>
                  <a:schemeClr val="tx1">
                    <a:tint val="75000"/>
                  </a:schemeClr>
                </a:solidFill>
              </a:defRPr>
            </a:lvl7pPr>
            <a:lvl8pPr marL="12414114" indent="0">
              <a:buNone/>
              <a:defRPr sz="5421">
                <a:solidFill>
                  <a:schemeClr val="tx1">
                    <a:tint val="75000"/>
                  </a:schemeClr>
                </a:solidFill>
              </a:defRPr>
            </a:lvl8pPr>
            <a:lvl9pPr marL="14187559" indent="0">
              <a:buNone/>
              <a:defRPr sz="5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01FAD0D-ED84-458A-BD8B-DB1E2AAE1110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1F0D825-05B5-4F8D-BFB3-226901B45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8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3"/>
            <a:ext cx="3621024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61682" y="33177482"/>
            <a:ext cx="97433763" cy="93855543"/>
          </a:xfrm>
          <a:prstGeom prst="rect">
            <a:avLst/>
          </a:prstGeom>
        </p:spPr>
        <p:txBody>
          <a:bodyPr/>
          <a:lstStyle>
            <a:lvl1pPr>
              <a:defRPr sz="10843"/>
            </a:lvl1pPr>
            <a:lvl2pPr>
              <a:defRPr sz="9270"/>
            </a:lvl2pPr>
            <a:lvl3pPr>
              <a:defRPr sz="7778"/>
            </a:lvl3pPr>
            <a:lvl4pPr>
              <a:defRPr sz="6993"/>
            </a:lvl4pPr>
            <a:lvl5pPr>
              <a:defRPr sz="6993"/>
            </a:lvl5pPr>
            <a:lvl6pPr>
              <a:defRPr sz="6993"/>
            </a:lvl6pPr>
            <a:lvl7pPr>
              <a:defRPr sz="6993"/>
            </a:lvl7pPr>
            <a:lvl8pPr>
              <a:defRPr sz="6993"/>
            </a:lvl8pPr>
            <a:lvl9pPr>
              <a:defRPr sz="69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6003" y="33177482"/>
            <a:ext cx="97433767" cy="93855543"/>
          </a:xfrm>
          <a:prstGeom prst="rect">
            <a:avLst/>
          </a:prstGeom>
        </p:spPr>
        <p:txBody>
          <a:bodyPr/>
          <a:lstStyle>
            <a:lvl1pPr>
              <a:defRPr sz="10843"/>
            </a:lvl1pPr>
            <a:lvl2pPr>
              <a:defRPr sz="9270"/>
            </a:lvl2pPr>
            <a:lvl3pPr>
              <a:defRPr sz="7778"/>
            </a:lvl3pPr>
            <a:lvl4pPr>
              <a:defRPr sz="6993"/>
            </a:lvl4pPr>
            <a:lvl5pPr>
              <a:defRPr sz="6993"/>
            </a:lvl5pPr>
            <a:lvl6pPr>
              <a:defRPr sz="6993"/>
            </a:lvl6pPr>
            <a:lvl7pPr>
              <a:defRPr sz="6993"/>
            </a:lvl7pPr>
            <a:lvl8pPr>
              <a:defRPr sz="6993"/>
            </a:lvl8pPr>
            <a:lvl9pPr>
              <a:defRPr sz="69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AC92B47-BC45-4FB0-8DD5-0833A9480688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F74E9E6-FD3F-43CF-8A66-1A042A085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3"/>
            <a:ext cx="3621024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3" y="7368543"/>
            <a:ext cx="17776827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270" b="1"/>
            </a:lvl1pPr>
            <a:lvl2pPr marL="1773445" indent="0">
              <a:buNone/>
              <a:defRPr sz="7778" b="1"/>
            </a:lvl2pPr>
            <a:lvl3pPr marL="3546889" indent="0">
              <a:buNone/>
              <a:defRPr sz="6993" b="1"/>
            </a:lvl3pPr>
            <a:lvl4pPr marL="5320335" indent="0">
              <a:buNone/>
              <a:defRPr sz="6207" b="1"/>
            </a:lvl4pPr>
            <a:lvl5pPr marL="7093779" indent="0">
              <a:buNone/>
              <a:defRPr sz="6207" b="1"/>
            </a:lvl5pPr>
            <a:lvl6pPr marL="8867225" indent="0">
              <a:buNone/>
              <a:defRPr sz="6207" b="1"/>
            </a:lvl6pPr>
            <a:lvl7pPr marL="10640670" indent="0">
              <a:buNone/>
              <a:defRPr sz="6207" b="1"/>
            </a:lvl7pPr>
            <a:lvl8pPr marL="12414114" indent="0">
              <a:buNone/>
              <a:defRPr sz="6207" b="1"/>
            </a:lvl8pPr>
            <a:lvl9pPr marL="14187559" indent="0">
              <a:buNone/>
              <a:defRPr sz="62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3" y="10439400"/>
            <a:ext cx="17776827" cy="18966182"/>
          </a:xfrm>
          <a:prstGeom prst="rect">
            <a:avLst/>
          </a:prstGeom>
        </p:spPr>
        <p:txBody>
          <a:bodyPr/>
          <a:lstStyle>
            <a:lvl1pPr>
              <a:defRPr sz="9270"/>
            </a:lvl1pPr>
            <a:lvl2pPr>
              <a:defRPr sz="7778"/>
            </a:lvl2pPr>
            <a:lvl3pPr>
              <a:defRPr sz="6993"/>
            </a:lvl3pPr>
            <a:lvl4pPr>
              <a:defRPr sz="6207"/>
            </a:lvl4pPr>
            <a:lvl5pPr>
              <a:defRPr sz="6207"/>
            </a:lvl5pPr>
            <a:lvl6pPr>
              <a:defRPr sz="6207"/>
            </a:lvl6pPr>
            <a:lvl7pPr>
              <a:defRPr sz="6207"/>
            </a:lvl7pPr>
            <a:lvl8pPr>
              <a:defRPr sz="6207"/>
            </a:lvl8pPr>
            <a:lvl9pPr>
              <a:defRPr sz="62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4" y="7368543"/>
            <a:ext cx="1778381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270" b="1"/>
            </a:lvl1pPr>
            <a:lvl2pPr marL="1773445" indent="0">
              <a:buNone/>
              <a:defRPr sz="7778" b="1"/>
            </a:lvl2pPr>
            <a:lvl3pPr marL="3546889" indent="0">
              <a:buNone/>
              <a:defRPr sz="6993" b="1"/>
            </a:lvl3pPr>
            <a:lvl4pPr marL="5320335" indent="0">
              <a:buNone/>
              <a:defRPr sz="6207" b="1"/>
            </a:lvl4pPr>
            <a:lvl5pPr marL="7093779" indent="0">
              <a:buNone/>
              <a:defRPr sz="6207" b="1"/>
            </a:lvl5pPr>
            <a:lvl6pPr marL="8867225" indent="0">
              <a:buNone/>
              <a:defRPr sz="6207" b="1"/>
            </a:lvl6pPr>
            <a:lvl7pPr marL="10640670" indent="0">
              <a:buNone/>
              <a:defRPr sz="6207" b="1"/>
            </a:lvl7pPr>
            <a:lvl8pPr marL="12414114" indent="0">
              <a:buNone/>
              <a:defRPr sz="6207" b="1"/>
            </a:lvl8pPr>
            <a:lvl9pPr marL="14187559" indent="0">
              <a:buNone/>
              <a:defRPr sz="62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4" y="10439400"/>
            <a:ext cx="17783810" cy="18966182"/>
          </a:xfrm>
          <a:prstGeom prst="rect">
            <a:avLst/>
          </a:prstGeom>
        </p:spPr>
        <p:txBody>
          <a:bodyPr/>
          <a:lstStyle>
            <a:lvl1pPr>
              <a:defRPr sz="9270"/>
            </a:lvl1pPr>
            <a:lvl2pPr>
              <a:defRPr sz="7778"/>
            </a:lvl2pPr>
            <a:lvl3pPr>
              <a:defRPr sz="6993"/>
            </a:lvl3pPr>
            <a:lvl4pPr>
              <a:defRPr sz="6207"/>
            </a:lvl4pPr>
            <a:lvl5pPr>
              <a:defRPr sz="6207"/>
            </a:lvl5pPr>
            <a:lvl6pPr>
              <a:defRPr sz="6207"/>
            </a:lvl6pPr>
            <a:lvl7pPr>
              <a:defRPr sz="6207"/>
            </a:lvl7pPr>
            <a:lvl8pPr>
              <a:defRPr sz="6207"/>
            </a:lvl8pPr>
            <a:lvl9pPr>
              <a:defRPr sz="62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FB45998-6181-4904-9046-2CC5BFECD029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0AD4381-2106-41A3-AC90-4DA47F765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3"/>
            <a:ext cx="3621024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C584CB9-7118-4F85-863C-849C72CBA4EF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46B4A71-F8F0-41F7-A30E-058EC62D7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46AEE10-E354-4C93-A8D2-F18011C60B1A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BCDB49C-3C91-42C4-9363-7E5451EDA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8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5" y="1310640"/>
            <a:ext cx="13236577" cy="5577840"/>
          </a:xfrm>
          <a:prstGeom prst="rect">
            <a:avLst/>
          </a:prstGeom>
        </p:spPr>
        <p:txBody>
          <a:bodyPr anchor="b"/>
          <a:lstStyle>
            <a:lvl1pPr algn="l">
              <a:defRPr sz="7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3"/>
            <a:ext cx="22491700" cy="28094942"/>
          </a:xfrm>
          <a:prstGeom prst="rect">
            <a:avLst/>
          </a:prstGeom>
        </p:spPr>
        <p:txBody>
          <a:bodyPr/>
          <a:lstStyle>
            <a:lvl1pPr>
              <a:defRPr sz="12413"/>
            </a:lvl1pPr>
            <a:lvl2pPr>
              <a:defRPr sz="10843"/>
            </a:lvl2pPr>
            <a:lvl3pPr>
              <a:defRPr sz="9270"/>
            </a:lvl3pPr>
            <a:lvl4pPr>
              <a:defRPr sz="7778"/>
            </a:lvl4pPr>
            <a:lvl5pPr>
              <a:defRPr sz="7778"/>
            </a:lvl5pPr>
            <a:lvl6pPr>
              <a:defRPr sz="7778"/>
            </a:lvl6pPr>
            <a:lvl7pPr>
              <a:defRPr sz="7778"/>
            </a:lvl7pPr>
            <a:lvl8pPr>
              <a:defRPr sz="7778"/>
            </a:lvl8pPr>
            <a:lvl9pPr>
              <a:defRPr sz="7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5" y="6888486"/>
            <a:ext cx="13236577" cy="22517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21"/>
            </a:lvl1pPr>
            <a:lvl2pPr marL="1773445" indent="0">
              <a:buNone/>
              <a:defRPr sz="4636"/>
            </a:lvl2pPr>
            <a:lvl3pPr marL="3546889" indent="0">
              <a:buNone/>
              <a:defRPr sz="3850"/>
            </a:lvl3pPr>
            <a:lvl4pPr marL="5320335" indent="0">
              <a:buNone/>
              <a:defRPr sz="3457"/>
            </a:lvl4pPr>
            <a:lvl5pPr marL="7093779" indent="0">
              <a:buNone/>
              <a:defRPr sz="3457"/>
            </a:lvl5pPr>
            <a:lvl6pPr marL="8867225" indent="0">
              <a:buNone/>
              <a:defRPr sz="3457"/>
            </a:lvl6pPr>
            <a:lvl7pPr marL="10640670" indent="0">
              <a:buNone/>
              <a:defRPr sz="3457"/>
            </a:lvl7pPr>
            <a:lvl8pPr marL="12414114" indent="0">
              <a:buNone/>
              <a:defRPr sz="3457"/>
            </a:lvl8pPr>
            <a:lvl9pPr marL="14187559" indent="0">
              <a:buNone/>
              <a:defRPr sz="3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793EACB-B962-4B40-AA11-FBCABDAB0947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6D85245-550A-409E-A0CF-AF1F0EEC0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5314712"/>
            <a:ext cx="40233600" cy="26575320"/>
          </a:xfrm>
          <a:prstGeom prst="rect">
            <a:avLst/>
          </a:prstGeom>
          <a:solidFill>
            <a:srgbClr val="FDE7BD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3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5267085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8" name="Picture 11" descr="Med_hz_rev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8151" y="943706"/>
            <a:ext cx="5329297" cy="32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ospitalMed rv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0555" y="1670442"/>
            <a:ext cx="7504994" cy="20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3"/>
            <a:ext cx="24140160" cy="2720343"/>
          </a:xfrm>
          <a:prstGeom prst="rect">
            <a:avLst/>
          </a:prstGeom>
        </p:spPr>
        <p:txBody>
          <a:bodyPr anchor="b"/>
          <a:lstStyle>
            <a:lvl1pPr algn="l">
              <a:defRPr sz="7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13"/>
            </a:lvl1pPr>
            <a:lvl2pPr marL="1773445" indent="0">
              <a:buNone/>
              <a:defRPr sz="10843"/>
            </a:lvl2pPr>
            <a:lvl3pPr marL="3546889" indent="0">
              <a:buNone/>
              <a:defRPr sz="9270"/>
            </a:lvl3pPr>
            <a:lvl4pPr marL="5320335" indent="0">
              <a:buNone/>
              <a:defRPr sz="7778"/>
            </a:lvl4pPr>
            <a:lvl5pPr marL="7093779" indent="0">
              <a:buNone/>
              <a:defRPr sz="7778"/>
            </a:lvl5pPr>
            <a:lvl6pPr marL="8867225" indent="0">
              <a:buNone/>
              <a:defRPr sz="7778"/>
            </a:lvl6pPr>
            <a:lvl7pPr marL="10640670" indent="0">
              <a:buNone/>
              <a:defRPr sz="7778"/>
            </a:lvl7pPr>
            <a:lvl8pPr marL="12414114" indent="0">
              <a:buNone/>
              <a:defRPr sz="7778"/>
            </a:lvl8pPr>
            <a:lvl9pPr marL="14187559" indent="0">
              <a:buNone/>
              <a:defRPr sz="7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7"/>
            <a:ext cx="24140160" cy="386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21"/>
            </a:lvl1pPr>
            <a:lvl2pPr marL="1773445" indent="0">
              <a:buNone/>
              <a:defRPr sz="4636"/>
            </a:lvl2pPr>
            <a:lvl3pPr marL="3546889" indent="0">
              <a:buNone/>
              <a:defRPr sz="3850"/>
            </a:lvl3pPr>
            <a:lvl4pPr marL="5320335" indent="0">
              <a:buNone/>
              <a:defRPr sz="3457"/>
            </a:lvl4pPr>
            <a:lvl5pPr marL="7093779" indent="0">
              <a:buNone/>
              <a:defRPr sz="3457"/>
            </a:lvl5pPr>
            <a:lvl6pPr marL="8867225" indent="0">
              <a:buNone/>
              <a:defRPr sz="3457"/>
            </a:lvl6pPr>
            <a:lvl7pPr marL="10640670" indent="0">
              <a:buNone/>
              <a:defRPr sz="3457"/>
            </a:lvl7pPr>
            <a:lvl8pPr marL="12414114" indent="0">
              <a:buNone/>
              <a:defRPr sz="3457"/>
            </a:lvl8pPr>
            <a:lvl9pPr marL="14187559" indent="0">
              <a:buNone/>
              <a:defRPr sz="3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0114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A72DBDB-65FE-4A65-BD54-2257827EE7EA}" type="datetime1">
              <a:rPr lang="en-US"/>
              <a:pPr/>
              <a:t>5/26/2021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46223" y="30510645"/>
            <a:ext cx="12741158" cy="1751579"/>
          </a:xfrm>
          <a:prstGeom prst="rect">
            <a:avLst/>
          </a:prstGeom>
        </p:spPr>
        <p:txBody>
          <a:bodyPr/>
          <a:lstStyle>
            <a:lvl1pPr defTabSz="177344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33823" y="30510645"/>
            <a:ext cx="9388358" cy="17515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5B8F8CB-E004-42B8-8A14-F1CF61CE0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6248432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0" y="31888267"/>
            <a:ext cx="40233600" cy="1764"/>
          </a:xfrm>
          <a:prstGeom prst="line">
            <a:avLst/>
          </a:prstGeom>
          <a:noFill/>
          <a:ln w="161925">
            <a:solidFill>
              <a:srgbClr val="FCB72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5" descr="01215_nebula_1680x1050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893"/>
            <a:ext cx="40233600" cy="26568509"/>
          </a:xfrm>
          <a:prstGeom prst="rect">
            <a:avLst/>
          </a:prstGeom>
        </p:spPr>
      </p:pic>
      <p:pic>
        <p:nvPicPr>
          <p:cNvPr id="4" name="Picture 3" descr="EU_hz_rev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610" y="29226495"/>
            <a:ext cx="8860360" cy="283671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13" r:id="rId12"/>
  </p:sldLayoutIdLst>
  <p:txStyles>
    <p:titleStyle>
      <a:lvl1pPr algn="ctr" defTabSz="1772342" rtl="0" eaLnBrk="0" fontAlgn="base" hangingPunct="0">
        <a:spcBef>
          <a:spcPct val="0"/>
        </a:spcBef>
        <a:spcAft>
          <a:spcPct val="0"/>
        </a:spcAft>
        <a:defRPr sz="1705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772342" rtl="0" eaLnBrk="0" fontAlgn="base" hangingPunct="0">
        <a:spcBef>
          <a:spcPct val="0"/>
        </a:spcBef>
        <a:spcAft>
          <a:spcPct val="0"/>
        </a:spcAft>
        <a:defRPr sz="170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772342" rtl="0" eaLnBrk="0" fontAlgn="base" hangingPunct="0">
        <a:spcBef>
          <a:spcPct val="0"/>
        </a:spcBef>
        <a:spcAft>
          <a:spcPct val="0"/>
        </a:spcAft>
        <a:defRPr sz="170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772342" rtl="0" eaLnBrk="0" fontAlgn="base" hangingPunct="0">
        <a:spcBef>
          <a:spcPct val="0"/>
        </a:spcBef>
        <a:spcAft>
          <a:spcPct val="0"/>
        </a:spcAft>
        <a:defRPr sz="170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772342" rtl="0" eaLnBrk="0" fontAlgn="base" hangingPunct="0">
        <a:spcBef>
          <a:spcPct val="0"/>
        </a:spcBef>
        <a:spcAft>
          <a:spcPct val="0"/>
        </a:spcAft>
        <a:defRPr sz="170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59208" algn="ctr" defTabSz="1772342" rtl="0" fontAlgn="base">
        <a:spcBef>
          <a:spcPct val="0"/>
        </a:spcBef>
        <a:spcAft>
          <a:spcPct val="0"/>
        </a:spcAft>
        <a:defRPr sz="170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18416" algn="ctr" defTabSz="1772342" rtl="0" fontAlgn="base">
        <a:spcBef>
          <a:spcPct val="0"/>
        </a:spcBef>
        <a:spcAft>
          <a:spcPct val="0"/>
        </a:spcAft>
        <a:defRPr sz="170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77624" algn="ctr" defTabSz="1772342" rtl="0" fontAlgn="base">
        <a:spcBef>
          <a:spcPct val="0"/>
        </a:spcBef>
        <a:spcAft>
          <a:spcPct val="0"/>
        </a:spcAft>
        <a:defRPr sz="170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36831" algn="ctr" defTabSz="1772342" rtl="0" fontAlgn="base">
        <a:spcBef>
          <a:spcPct val="0"/>
        </a:spcBef>
        <a:spcAft>
          <a:spcPct val="0"/>
        </a:spcAft>
        <a:defRPr sz="170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329567" indent="-1329567" algn="l" defTabSz="17723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413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881146" indent="-1107557" algn="l" defTabSz="17723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843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4432725" indent="-885547" algn="l" defTabSz="177234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27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6206313" indent="-885547" algn="l" defTabSz="177234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778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979901" indent="-885547" algn="l" defTabSz="177234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778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9753948" indent="-886723" algn="l" defTabSz="1773445" rtl="0" eaLnBrk="1" latinLnBrk="0" hangingPunct="1">
        <a:spcBef>
          <a:spcPct val="20000"/>
        </a:spcBef>
        <a:buFont typeface="Arial"/>
        <a:buChar char="•"/>
        <a:defRPr sz="7778" kern="1200">
          <a:solidFill>
            <a:schemeClr val="tx1"/>
          </a:solidFill>
          <a:latin typeface="+mn-lt"/>
          <a:ea typeface="+mn-ea"/>
          <a:cs typeface="+mn-cs"/>
        </a:defRPr>
      </a:lvl6pPr>
      <a:lvl7pPr marL="11527392" indent="-886723" algn="l" defTabSz="1773445" rtl="0" eaLnBrk="1" latinLnBrk="0" hangingPunct="1">
        <a:spcBef>
          <a:spcPct val="20000"/>
        </a:spcBef>
        <a:buFont typeface="Arial"/>
        <a:buChar char="•"/>
        <a:defRPr sz="7778" kern="1200">
          <a:solidFill>
            <a:schemeClr val="tx1"/>
          </a:solidFill>
          <a:latin typeface="+mn-lt"/>
          <a:ea typeface="+mn-ea"/>
          <a:cs typeface="+mn-cs"/>
        </a:defRPr>
      </a:lvl7pPr>
      <a:lvl8pPr marL="13300837" indent="-886723" algn="l" defTabSz="1773445" rtl="0" eaLnBrk="1" latinLnBrk="0" hangingPunct="1">
        <a:spcBef>
          <a:spcPct val="20000"/>
        </a:spcBef>
        <a:buFont typeface="Arial"/>
        <a:buChar char="•"/>
        <a:defRPr sz="7778" kern="1200">
          <a:solidFill>
            <a:schemeClr val="tx1"/>
          </a:solidFill>
          <a:latin typeface="+mn-lt"/>
          <a:ea typeface="+mn-ea"/>
          <a:cs typeface="+mn-cs"/>
        </a:defRPr>
      </a:lvl8pPr>
      <a:lvl9pPr marL="15074282" indent="-886723" algn="l" defTabSz="1773445" rtl="0" eaLnBrk="1" latinLnBrk="0" hangingPunct="1">
        <a:spcBef>
          <a:spcPct val="20000"/>
        </a:spcBef>
        <a:buFont typeface="Arial"/>
        <a:buChar char="•"/>
        <a:defRPr sz="7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1pPr>
      <a:lvl2pPr marL="1773445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2pPr>
      <a:lvl3pPr marL="3546889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3pPr>
      <a:lvl4pPr marL="5320335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4pPr>
      <a:lvl5pPr marL="7093779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5pPr>
      <a:lvl6pPr marL="8867225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6pPr>
      <a:lvl7pPr marL="10640670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7pPr>
      <a:lvl8pPr marL="12414114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8pPr>
      <a:lvl9pPr marL="14187559" algn="l" defTabSz="1773445" rtl="0" eaLnBrk="1" latinLnBrk="0" hangingPunct="1">
        <a:defRPr sz="6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5.jpg"/><Relationship Id="rId7" Type="http://schemas.openxmlformats.org/officeDocument/2006/relationships/image" Target="cid:image001.png@01D6F643.029DDC30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cid:image003.png@01D6F643.029DDC30" TargetMode="External"/><Relationship Id="rId5" Type="http://schemas.openxmlformats.org/officeDocument/2006/relationships/image" Target="cid:image001.png@01D6F569.CA8B8240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cid:image002.png@01D6F643.029DDC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98659" y="7300203"/>
            <a:ext cx="9622120" cy="12695175"/>
          </a:xfrm>
          <a:prstGeom prst="rect">
            <a:avLst/>
          </a:prstGeom>
          <a:solidFill>
            <a:schemeClr val="tx1"/>
          </a:solidFill>
          <a:ln w="73025">
            <a:solidFill>
              <a:srgbClr val="FCB72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2" dirty="0">
              <a:solidFill>
                <a:schemeClr val="lt1"/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39951" name="TextBox 16"/>
          <p:cNvSpPr txBox="1">
            <a:spLocks noChangeArrowheads="1"/>
          </p:cNvSpPr>
          <p:nvPr/>
        </p:nvSpPr>
        <p:spPr bwMode="auto">
          <a:xfrm>
            <a:off x="1645906" y="8532563"/>
            <a:ext cx="9196216" cy="1092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</a:rPr>
              <a:t>The </a:t>
            </a:r>
            <a:r>
              <a:rPr lang="en-US" sz="3600" b="1" dirty="0">
                <a:solidFill>
                  <a:srgbClr val="1F497D"/>
                </a:solidFill>
              </a:rPr>
              <a:t>Pediatrics Program of the Georgia Clinical and Translational Science Alliance (Georgia CTSA) </a:t>
            </a:r>
            <a:r>
              <a:rPr lang="en-US" sz="3600" dirty="0">
                <a:solidFill>
                  <a:srgbClr val="1F497D"/>
                </a:solidFill>
              </a:rPr>
              <a:t>is a longstanding effort to transform scientific discovery into solutions that improve pediatric health across Georgia, by ensuring that research projects have the resources needed to move forward 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</a:rPr>
              <a:t>It is an </a:t>
            </a:r>
            <a:r>
              <a:rPr lang="en-US" sz="3600" b="1" dirty="0">
                <a:solidFill>
                  <a:srgbClr val="1F497D"/>
                </a:solidFill>
              </a:rPr>
              <a:t>important aim of the program to have a statewide scope </a:t>
            </a:r>
            <a:r>
              <a:rPr lang="en-US" sz="3600" dirty="0">
                <a:solidFill>
                  <a:srgbClr val="1F497D"/>
                </a:solidFill>
              </a:rPr>
              <a:t>inclusive of urban, suburban and rural pediatric populations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97D"/>
                </a:solidFill>
              </a:rPr>
              <a:t>Therefore, we examined the statewide scope of supported research by </a:t>
            </a:r>
            <a:r>
              <a:rPr lang="en-US" sz="3600" b="1" dirty="0">
                <a:solidFill>
                  <a:srgbClr val="1F497D"/>
                </a:solidFill>
              </a:rPr>
              <a:t>mapping research participants’ hometowns across Georgia</a:t>
            </a:r>
            <a:r>
              <a:rPr lang="en-US" sz="3600" dirty="0">
                <a:solidFill>
                  <a:srgbClr val="1F497D"/>
                </a:solidFill>
              </a:rPr>
              <a:t>, contextualizing findings across time, research discipline, and urbanicity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511691" y="7291286"/>
            <a:ext cx="9616557" cy="677108"/>
          </a:xfrm>
          <a:prstGeom prst="rect">
            <a:avLst/>
          </a:prstGeom>
          <a:solidFill>
            <a:srgbClr val="FCB72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cap="all" dirty="0">
                <a:solidFill>
                  <a:schemeClr val="bg2"/>
                </a:solidFill>
                <a:latin typeface="Futura Condensed"/>
                <a:cs typeface="Futura Condensed"/>
              </a:rPr>
              <a:t>Introduction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1945743" y="7494027"/>
            <a:ext cx="26992610" cy="17809601"/>
          </a:xfrm>
          <a:prstGeom prst="rect">
            <a:avLst/>
          </a:prstGeom>
          <a:solidFill>
            <a:schemeClr val="tx1"/>
          </a:solidFill>
          <a:ln w="73025">
            <a:solidFill>
              <a:srgbClr val="FCB72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992" dirty="0">
                <a:solidFill>
                  <a:schemeClr val="lt1"/>
                </a:solidFill>
                <a:latin typeface="Garamond"/>
                <a:ea typeface="+mn-ea"/>
                <a:cs typeface="Garamond"/>
              </a:rPr>
              <a:t>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1793342" y="25915862"/>
            <a:ext cx="16223874" cy="6088138"/>
          </a:xfrm>
          <a:prstGeom prst="rect">
            <a:avLst/>
          </a:prstGeom>
          <a:solidFill>
            <a:schemeClr val="tx1"/>
          </a:solidFill>
          <a:ln w="73025">
            <a:solidFill>
              <a:srgbClr val="FCB72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2" dirty="0">
              <a:solidFill>
                <a:schemeClr val="lt1"/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1941676" y="7267006"/>
            <a:ext cx="26992610" cy="677108"/>
          </a:xfrm>
          <a:prstGeom prst="rect">
            <a:avLst/>
          </a:prstGeom>
          <a:solidFill>
            <a:srgbClr val="FCB72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cap="all" dirty="0">
                <a:solidFill>
                  <a:srgbClr val="1F497D"/>
                </a:solidFill>
                <a:latin typeface="Futura Condensed"/>
                <a:cs typeface="Futura Condensed"/>
              </a:rPr>
              <a:t>Results: pediatric Research Participants Across Georgia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2839326" y="904158"/>
            <a:ext cx="34366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Statewide Reach of Pediatrics Research Supported         by the Georgia CTSA</a:t>
            </a:r>
            <a:endParaRPr lang="en-US" sz="785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1761186" y="25954728"/>
            <a:ext cx="16256030" cy="677108"/>
          </a:xfrm>
          <a:prstGeom prst="rect">
            <a:avLst/>
          </a:prstGeom>
          <a:solidFill>
            <a:srgbClr val="FCB721"/>
          </a:solidFill>
          <a:ln w="9525">
            <a:solidFill>
              <a:srgbClr val="FCB7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cap="all" dirty="0">
                <a:solidFill>
                  <a:srgbClr val="1F497D"/>
                </a:solidFill>
                <a:latin typeface="Futura Condensed"/>
                <a:cs typeface="Futura Condensed"/>
              </a:rPr>
              <a:t>Conclusion &amp; Future Directions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648" y="20780000"/>
            <a:ext cx="9634882" cy="11241168"/>
          </a:xfrm>
          <a:prstGeom prst="rect">
            <a:avLst/>
          </a:prstGeom>
          <a:solidFill>
            <a:schemeClr val="tx1"/>
          </a:solidFill>
          <a:ln w="73025">
            <a:solidFill>
              <a:srgbClr val="FCB72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2" dirty="0">
              <a:solidFill>
                <a:schemeClr val="lt1"/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06977" y="20780000"/>
            <a:ext cx="9634882" cy="677108"/>
          </a:xfrm>
          <a:prstGeom prst="rect">
            <a:avLst/>
          </a:prstGeom>
          <a:solidFill>
            <a:srgbClr val="FCB721"/>
          </a:solidFill>
          <a:ln w="9525">
            <a:solidFill>
              <a:srgbClr val="FCB7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cap="all" dirty="0">
                <a:solidFill>
                  <a:schemeClr val="bg2"/>
                </a:solidFill>
                <a:latin typeface="Futura Condensed"/>
                <a:cs typeface="Futura Condensed"/>
              </a:rPr>
              <a:t>Data collection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1588002" y="21922854"/>
            <a:ext cx="9285455" cy="94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1F497D"/>
                </a:solidFill>
              </a:rPr>
              <a:t>In 2020, we collected </a:t>
            </a:r>
            <a:r>
              <a:rPr lang="en-US" sz="3600" b="1" dirty="0">
                <a:solidFill>
                  <a:srgbClr val="1F497D"/>
                </a:solidFill>
              </a:rPr>
              <a:t>participant data for all pediatric studies</a:t>
            </a:r>
            <a:r>
              <a:rPr lang="en-US" sz="3600" dirty="0">
                <a:solidFill>
                  <a:srgbClr val="1F497D"/>
                </a:solidFill>
              </a:rPr>
              <a:t> supported by the Georgia CTSA Clinical Research Centers (</a:t>
            </a:r>
            <a:r>
              <a:rPr lang="en-US" sz="3600" b="1" dirty="0">
                <a:solidFill>
                  <a:srgbClr val="1F497D"/>
                </a:solidFill>
              </a:rPr>
              <a:t>GCRCs</a:t>
            </a:r>
            <a:r>
              <a:rPr lang="en-US" sz="3600" dirty="0">
                <a:solidFill>
                  <a:srgbClr val="1F497D"/>
                </a:solidFill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1F497D"/>
                </a:solidFill>
              </a:rPr>
              <a:t>Using </a:t>
            </a:r>
            <a:r>
              <a:rPr lang="en-US" sz="3600" b="1" dirty="0">
                <a:solidFill>
                  <a:srgbClr val="1F497D"/>
                </a:solidFill>
              </a:rPr>
              <a:t>Tableau</a:t>
            </a:r>
            <a:r>
              <a:rPr lang="en-US" sz="3600" dirty="0">
                <a:solidFill>
                  <a:srgbClr val="1F497D"/>
                </a:solidFill>
              </a:rPr>
              <a:t>, we conducted geospatial analyses of statewide representation, mapping participant zip codes over time, including density and urbanicity across Georgia</a:t>
            </a:r>
          </a:p>
          <a:p>
            <a:pPr marL="955675" indent="-498475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rgbClr val="1F497D"/>
                </a:solidFill>
              </a:rPr>
              <a:t>Urban Metro Atlanta: </a:t>
            </a:r>
            <a:r>
              <a:rPr lang="en-US" sz="3600" dirty="0">
                <a:solidFill>
                  <a:srgbClr val="1F497D"/>
                </a:solidFill>
              </a:rPr>
              <a:t>defined as the 5 counties adjacent to the Interstate-285 perimeter: Clayton, Cobb, Dekalb, Fulton, &amp; Gwinnett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1F497D"/>
                </a:solidFill>
              </a:rPr>
              <a:t>Finally, we individually mapped and compared patterns for the </a:t>
            </a:r>
            <a:r>
              <a:rPr lang="en-US" sz="3600" b="1" dirty="0">
                <a:solidFill>
                  <a:srgbClr val="1F497D"/>
                </a:solidFill>
              </a:rPr>
              <a:t>5 most frequently represented research areas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607" y="28892975"/>
            <a:ext cx="9943472" cy="3054063"/>
          </a:xfrm>
          <a:prstGeom prst="rect">
            <a:avLst/>
          </a:prstGeom>
          <a:ln w="73025">
            <a:solidFill>
              <a:srgbClr val="FCB7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278212" y="4441032"/>
            <a:ext cx="31384568" cy="164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Nicole Llewellyn, PhD</a:t>
            </a:r>
            <a:r>
              <a:rPr lang="en-US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, Amber Weber, MPH</a:t>
            </a:r>
            <a:r>
              <a:rPr lang="en-US" sz="5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, Anne Fitzpatrick, PhD, RN, CPNP, MSCR</a:t>
            </a:r>
            <a:r>
              <a:rPr lang="en-US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, &amp; Eric Nehl, PhD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43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457" dirty="0">
                <a:latin typeface="Arial" panose="020B0604020202020204" pitchFamily="34" charset="0"/>
                <a:cs typeface="Arial" panose="020B0604020202020204" pitchFamily="34" charset="0"/>
              </a:rPr>
              <a:t>Emory University, </a:t>
            </a:r>
            <a:r>
              <a:rPr lang="en-US" sz="3457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57" dirty="0">
                <a:latin typeface="Arial" panose="020B0604020202020204" pitchFamily="34" charset="0"/>
                <a:cs typeface="Arial" panose="020B0604020202020204" pitchFamily="34" charset="0"/>
              </a:rPr>
              <a:t>Children’s Healthcare of Atlanta</a:t>
            </a:r>
            <a:endParaRPr lang="en-US" sz="3457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8773747" y="26493400"/>
            <a:ext cx="10012206" cy="1725107"/>
          </a:xfrm>
          <a:prstGeom prst="rect">
            <a:avLst/>
          </a:prstGeom>
          <a:solidFill>
            <a:schemeClr val="tx1"/>
          </a:solidFill>
          <a:ln w="73025">
            <a:solidFill>
              <a:srgbClr val="FCB72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7734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992" dirty="0">
              <a:solidFill>
                <a:schemeClr val="lt1"/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28728028" y="26501400"/>
            <a:ext cx="10025769" cy="677108"/>
          </a:xfrm>
          <a:prstGeom prst="rect">
            <a:avLst/>
          </a:prstGeom>
          <a:solidFill>
            <a:srgbClr val="FCB72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cap="all" dirty="0">
                <a:solidFill>
                  <a:schemeClr val="bg2"/>
                </a:solidFill>
                <a:latin typeface="Futura Condensed"/>
                <a:cs typeface="Futura Condensed"/>
              </a:rPr>
              <a:t>Contact</a:t>
            </a:r>
          </a:p>
        </p:txBody>
      </p:sp>
      <p:sp>
        <p:nvSpPr>
          <p:cNvPr id="50" name="TextBox 16"/>
          <p:cNvSpPr txBox="1">
            <a:spLocks noChangeArrowheads="1"/>
          </p:cNvSpPr>
          <p:nvPr/>
        </p:nvSpPr>
        <p:spPr bwMode="auto">
          <a:xfrm>
            <a:off x="30315210" y="27350765"/>
            <a:ext cx="6890316" cy="6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Nicole.llewellyn@emory.edu</a:t>
            </a:r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11851507" y="26754656"/>
            <a:ext cx="1609344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1F497D"/>
                </a:solidFill>
              </a:rPr>
              <a:t>Geospatial mapping of participants informs our understanding of the </a:t>
            </a:r>
            <a:r>
              <a:rPr lang="en-US" sz="3600" b="1" dirty="0">
                <a:solidFill>
                  <a:srgbClr val="1F497D"/>
                </a:solidFill>
              </a:rPr>
              <a:t>statewide scope &amp; diversity </a:t>
            </a:r>
            <a:r>
              <a:rPr lang="en-US" sz="3600" dirty="0">
                <a:solidFill>
                  <a:srgbClr val="1F497D"/>
                </a:solidFill>
              </a:rPr>
              <a:t>of pediatric research supported by the Georgia CTSA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1F497D"/>
                </a:solidFill>
              </a:rPr>
              <a:t>Although the GCRCs are centrally located in Atlanta, participants came from </a:t>
            </a:r>
            <a:r>
              <a:rPr lang="en-US" sz="3600" b="1" dirty="0">
                <a:solidFill>
                  <a:srgbClr val="1F497D"/>
                </a:solidFill>
              </a:rPr>
              <a:t>hometowns at significant distances in suburban/rural Georgia</a:t>
            </a:r>
            <a:r>
              <a:rPr lang="en-US" sz="3600" dirty="0">
                <a:solidFill>
                  <a:srgbClr val="1F497D"/>
                </a:solidFill>
              </a:rPr>
              <a:t>, with the geographic spread increasing over time and varying by research area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1F497D"/>
                </a:solidFill>
              </a:rPr>
              <a:t>Findings can be used to gauge areas of strength in </a:t>
            </a:r>
            <a:r>
              <a:rPr lang="en-US" sz="3600" b="1" dirty="0">
                <a:solidFill>
                  <a:srgbClr val="1F497D"/>
                </a:solidFill>
              </a:rPr>
              <a:t>statewide inclusion </a:t>
            </a:r>
            <a:r>
              <a:rPr lang="en-US" sz="3600" dirty="0">
                <a:solidFill>
                  <a:srgbClr val="1F497D"/>
                </a:solidFill>
              </a:rPr>
              <a:t>as well as geographic segments that may stand </a:t>
            </a:r>
            <a:r>
              <a:rPr lang="en-US" sz="3600" b="1" dirty="0">
                <a:solidFill>
                  <a:srgbClr val="1F497D"/>
                </a:solidFill>
              </a:rPr>
              <a:t>currently untapped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8ACED59A-621B-4D76-BC0E-610357A1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5759" y="8570364"/>
            <a:ext cx="8567518" cy="5324535"/>
          </a:xfrm>
          <a:prstGeom prst="rect">
            <a:avLst/>
          </a:prstGeom>
          <a:noFill/>
          <a:ln w="76200">
            <a:solidFill>
              <a:srgbClr val="FCB7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49238"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US" sz="4000" dirty="0">
                <a:solidFill>
                  <a:srgbClr val="1F497D"/>
                </a:solidFill>
              </a:rPr>
              <a:t>The Georgia CTSA supported: </a:t>
            </a:r>
          </a:p>
          <a:p>
            <a:pPr marL="873125" indent="-5715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1F497D"/>
                </a:solidFill>
              </a:rPr>
              <a:t>175 Pediatric research studies </a:t>
            </a:r>
          </a:p>
          <a:p>
            <a:pPr marL="873125" indent="-5715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1F497D"/>
                </a:solidFill>
              </a:rPr>
              <a:t>Approximately </a:t>
            </a:r>
            <a:r>
              <a:rPr lang="en-US" sz="4000" b="1" dirty="0">
                <a:solidFill>
                  <a:srgbClr val="1F497D"/>
                </a:solidFill>
              </a:rPr>
              <a:t>5,000</a:t>
            </a:r>
            <a:r>
              <a:rPr lang="en-US" sz="4000" dirty="0">
                <a:solidFill>
                  <a:srgbClr val="1F497D"/>
                </a:solidFill>
              </a:rPr>
              <a:t> participants </a:t>
            </a:r>
          </a:p>
          <a:p>
            <a:pPr marL="873125" indent="-5715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1F497D"/>
                </a:solidFill>
              </a:rPr>
              <a:t>Hailing from: </a:t>
            </a:r>
          </a:p>
          <a:p>
            <a:pPr marL="1620838" lvl="1" indent="-5715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1F497D"/>
                </a:solidFill>
              </a:rPr>
              <a:t>5 </a:t>
            </a:r>
            <a:r>
              <a:rPr lang="en-US" sz="4000" dirty="0">
                <a:solidFill>
                  <a:srgbClr val="1F497D"/>
                </a:solidFill>
              </a:rPr>
              <a:t>countries</a:t>
            </a:r>
          </a:p>
          <a:p>
            <a:pPr marL="1620838" lvl="1" indent="-5715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1F497D"/>
                </a:solidFill>
              </a:rPr>
              <a:t>38 </a:t>
            </a:r>
            <a:r>
              <a:rPr lang="en-US" sz="4000" dirty="0">
                <a:solidFill>
                  <a:srgbClr val="1F497D"/>
                </a:solidFill>
              </a:rPr>
              <a:t>states</a:t>
            </a:r>
          </a:p>
          <a:p>
            <a:pPr marL="1620838" lvl="1" indent="-5715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solidFill>
                  <a:srgbClr val="1F497D"/>
                </a:solidFill>
              </a:rPr>
              <a:t>349 </a:t>
            </a:r>
            <a:r>
              <a:rPr lang="en-US" sz="4000" dirty="0">
                <a:solidFill>
                  <a:srgbClr val="1F497D"/>
                </a:solidFill>
              </a:rPr>
              <a:t>Georgia zip codes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319B61-0C1F-4581-8C5D-DA87580F2064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5" b="12947"/>
          <a:stretch/>
        </p:blipFill>
        <p:spPr bwMode="auto">
          <a:xfrm>
            <a:off x="23431747" y="20779999"/>
            <a:ext cx="14639198" cy="3333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A2D29A-370F-42CF-953D-94B78503206B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8"/>
          <a:stretch>
            <a:fillRect/>
          </a:stretch>
        </p:blipFill>
        <p:spPr bwMode="auto">
          <a:xfrm>
            <a:off x="23431747" y="24294955"/>
            <a:ext cx="14510261" cy="429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Box 16">
            <a:extLst>
              <a:ext uri="{FF2B5EF4-FFF2-40B4-BE49-F238E27FC236}">
                <a16:creationId xmlns:a16="http://schemas.microsoft.com/office/drawing/2014/main" id="{7C85513B-ABF0-46AE-A74B-A898EBEF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0447" y="17440833"/>
            <a:ext cx="147859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US" sz="3000" b="1" dirty="0">
                <a:solidFill>
                  <a:srgbClr val="1F497D"/>
                </a:solidFill>
              </a:rPr>
              <a:t>Figure 2.</a:t>
            </a:r>
            <a:r>
              <a:rPr lang="en-US" sz="3000" dirty="0">
                <a:solidFill>
                  <a:srgbClr val="1F497D"/>
                </a:solidFill>
              </a:rPr>
              <a:t> Notable variability in statewide reach and urbanicity across the top 5 research areas: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1F497D"/>
                </a:solidFill>
              </a:rPr>
              <a:t>Although Psychiatry and Nephrology included similar numbers of participants, Psychiatry participants came from few, largely urban Atlanta counties, whereas Nephrology participants came from many, largely non-urban counties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2D072B83-B18E-46BC-B647-3679D658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0447" y="8449145"/>
            <a:ext cx="1468268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US" sz="3000" b="1" dirty="0">
                <a:solidFill>
                  <a:srgbClr val="1F497D"/>
                </a:solidFill>
              </a:rPr>
              <a:t>Figure 1.</a:t>
            </a:r>
            <a:r>
              <a:rPr lang="en-US" sz="3000" dirty="0">
                <a:solidFill>
                  <a:srgbClr val="1F497D"/>
                </a:solidFill>
              </a:rPr>
              <a:t> Cumulative growth in geographic distribution and density of pediatric research participants over time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1F497D"/>
                </a:solidFill>
              </a:rPr>
              <a:t>Since 2007, representation has expanded gradually across the state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1F497D"/>
                </a:solidFill>
              </a:rPr>
              <a:t>As of 2020, 78% of participants came from the urban Atlanta area, but two thirds of GA counties are thus far represented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A16A85C3-BCCC-4A9F-A7BA-11DDFF88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8696" y="14399566"/>
            <a:ext cx="112831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20000"/>
              <a:defRPr/>
            </a:pPr>
            <a:r>
              <a:rPr lang="en-US" sz="3000" b="1" dirty="0">
                <a:solidFill>
                  <a:srgbClr val="1F497D"/>
                </a:solidFill>
              </a:rPr>
              <a:t>Table 1.</a:t>
            </a:r>
            <a:r>
              <a:rPr lang="en-US" sz="3000" dirty="0">
                <a:solidFill>
                  <a:srgbClr val="1F497D"/>
                </a:solidFill>
              </a:rPr>
              <a:t> Research Participants Across GA &amp; Research Areas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C054FD-C238-4FBC-8E42-E3531D90968C}"/>
              </a:ext>
            </a:extLst>
          </p:cNvPr>
          <p:cNvGrpSpPr/>
          <p:nvPr/>
        </p:nvGrpSpPr>
        <p:grpSpPr>
          <a:xfrm>
            <a:off x="23843248" y="11232983"/>
            <a:ext cx="13933246" cy="5604092"/>
            <a:chOff x="24131616" y="11088984"/>
            <a:chExt cx="13644877" cy="560409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D855A9A-08EC-4E4B-ABB2-0D4AFEE7792C}"/>
                </a:ext>
              </a:extLst>
            </p:cNvPr>
            <p:cNvPicPr/>
            <p:nvPr/>
          </p:nvPicPr>
          <p:blipFill rotWithShape="1"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" t="4652" r="5624" b="5779"/>
            <a:stretch/>
          </p:blipFill>
          <p:spPr bwMode="auto">
            <a:xfrm>
              <a:off x="24131616" y="11838669"/>
              <a:ext cx="4346044" cy="47806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064A249-6919-43A0-81B8-47DAD0B31034}"/>
                </a:ext>
              </a:extLst>
            </p:cNvPr>
            <p:cNvPicPr/>
            <p:nvPr/>
          </p:nvPicPr>
          <p:blipFill rotWithShape="1"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7" t="3877" r="6780" b="2230"/>
            <a:stretch/>
          </p:blipFill>
          <p:spPr bwMode="auto">
            <a:xfrm>
              <a:off x="28742601" y="11842043"/>
              <a:ext cx="4325970" cy="47806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96FD7A-547B-47F1-AC16-196A19D8A5DC}"/>
                </a:ext>
              </a:extLst>
            </p:cNvPr>
            <p:cNvPicPr/>
            <p:nvPr/>
          </p:nvPicPr>
          <p:blipFill rotWithShape="1"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7" t="6012" r="5664"/>
            <a:stretch/>
          </p:blipFill>
          <p:spPr bwMode="auto">
            <a:xfrm>
              <a:off x="33356360" y="11842043"/>
              <a:ext cx="4406266" cy="48510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DA3C0A5-0485-486A-9B91-6FE43EE5E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216776" y="11088984"/>
              <a:ext cx="13559717" cy="711422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089BD0E2-5688-43DD-9AFB-57C1C3198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02423" y="20140550"/>
            <a:ext cx="14588955" cy="56404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A1AAC3-20F7-4084-A60D-4C93EB0AA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147"/>
              </p:ext>
            </p:extLst>
          </p:nvPr>
        </p:nvGraphicFramePr>
        <p:xfrm>
          <a:off x="12613493" y="15043230"/>
          <a:ext cx="9930765" cy="95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307">
                  <a:extLst>
                    <a:ext uri="{9D8B030D-6E8A-4147-A177-3AD203B41FA5}">
                      <a16:colId xmlns:a16="http://schemas.microsoft.com/office/drawing/2014/main" val="3581307364"/>
                    </a:ext>
                  </a:extLst>
                </a:gridCol>
                <a:gridCol w="1852587">
                  <a:extLst>
                    <a:ext uri="{9D8B030D-6E8A-4147-A177-3AD203B41FA5}">
                      <a16:colId xmlns:a16="http://schemas.microsoft.com/office/drawing/2014/main" val="80396077"/>
                    </a:ext>
                  </a:extLst>
                </a:gridCol>
                <a:gridCol w="1825964">
                  <a:extLst>
                    <a:ext uri="{9D8B030D-6E8A-4147-A177-3AD203B41FA5}">
                      <a16:colId xmlns:a16="http://schemas.microsoft.com/office/drawing/2014/main" val="3000705560"/>
                    </a:ext>
                  </a:extLst>
                </a:gridCol>
                <a:gridCol w="3066907">
                  <a:extLst>
                    <a:ext uri="{9D8B030D-6E8A-4147-A177-3AD203B41FA5}">
                      <a16:colId xmlns:a16="http://schemas.microsoft.com/office/drawing/2014/main" val="2411764029"/>
                    </a:ext>
                  </a:extLst>
                </a:gridCol>
              </a:tblGrid>
              <a:tr h="1256878">
                <a:tc>
                  <a:txBody>
                    <a:bodyPr/>
                    <a:lstStyle/>
                    <a:p>
                      <a:pPr marL="2476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areas with &gt;250 participants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B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# Participants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B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# Counties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B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from urban Atlanta metro counties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(Dekalb, Fulton, Gwinnett, Cobb, &amp; Clayton)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CB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340065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2476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Infectious Diseases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2293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2021246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Influenza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2343466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8643244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52952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Rotavirus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1016521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2476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Pulmonology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8145384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Asthma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0230220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Cystic Fibrosis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3781523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2476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Psychiatry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8881009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3835958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PTSD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1587067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2476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Nephrology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8858442"/>
                  </a:ext>
                </a:extLst>
              </a:tr>
              <a:tr h="769210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Polycystic Kidney Disease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5934789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2476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Endocrinology</a:t>
                      </a:r>
                      <a:endParaRPr lang="en-US" sz="2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9902646"/>
                  </a:ext>
                </a:extLst>
              </a:tr>
              <a:tr h="533363">
                <a:tc>
                  <a:txBody>
                    <a:bodyPr/>
                    <a:lstStyle/>
                    <a:p>
                      <a:pPr marL="368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2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52342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12121</TotalTime>
  <Words>558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Futura Condensed</vt:lpstr>
      <vt:lpstr>Garamond</vt:lpstr>
      <vt:lpstr>Wingdings</vt:lpstr>
      <vt:lpstr>Office Theme</vt:lpstr>
      <vt:lpstr>PowerPoint Presentation</vt:lpstr>
    </vt:vector>
  </TitlesOfParts>
  <Company>Emory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Derienko</dc:creator>
  <cp:lastModifiedBy>Llewellyn, Nicole</cp:lastModifiedBy>
  <cp:revision>374</cp:revision>
  <cp:lastPrinted>2018-10-10T18:24:24Z</cp:lastPrinted>
  <dcterms:created xsi:type="dcterms:W3CDTF">2010-04-06T15:09:13Z</dcterms:created>
  <dcterms:modified xsi:type="dcterms:W3CDTF">2021-05-26T19:45:07Z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